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98" r:id="rId3"/>
    <p:sldId id="299" r:id="rId4"/>
    <p:sldId id="300" r:id="rId5"/>
    <p:sldId id="302" r:id="rId6"/>
    <p:sldId id="303" r:id="rId7"/>
    <p:sldId id="304" r:id="rId8"/>
    <p:sldId id="305" r:id="rId9"/>
    <p:sldId id="310" r:id="rId10"/>
    <p:sldId id="311" r:id="rId11"/>
    <p:sldId id="312" r:id="rId12"/>
    <p:sldId id="314" r:id="rId13"/>
    <p:sldId id="315" r:id="rId14"/>
    <p:sldId id="316" r:id="rId15"/>
    <p:sldId id="317" r:id="rId16"/>
    <p:sldId id="318" r:id="rId17"/>
    <p:sldId id="293" r:id="rId18"/>
    <p:sldId id="264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91" d="100"/>
          <a:sy n="91" d="100"/>
        </p:scale>
        <p:origin x="4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9DBF-CE24-408F-B0FF-C7E9A71AACC5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9533-9512-4105-82DF-6654EC5266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0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74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52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96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0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2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05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49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0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9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167A1-8226-428D-99C2-CDF7BD754612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39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s://www.cs.toronto.edu/~kriz/cifar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影像處理、電腦視覺及深度學習概論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Computer Vision and Deep Learning)</a:t>
            </a:r>
            <a:r>
              <a:rPr lang="zh-TW" alt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80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West: player210421@gmail.com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	       10:00~12:00, Wed.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At CSIE 9F Robotics Lab.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3x3 Gaussian blur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80" y="2975601"/>
            <a:ext cx="2829846" cy="1591789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xmlns="" id="{B322F879-2C65-4F6D-B6AA-E6C09FCE2B00}"/>
              </a:ext>
            </a:extLst>
          </p:cNvPr>
          <p:cNvSpPr/>
          <p:nvPr/>
        </p:nvSpPr>
        <p:spPr>
          <a:xfrm rot="5400000">
            <a:off x="6433035" y="4748257"/>
            <a:ext cx="297337" cy="1264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86BB0D6-A767-4474-9E90-410A3BFF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81" y="4989176"/>
            <a:ext cx="2829847" cy="1709648"/>
          </a:xfrm>
          <a:prstGeom prst="rect">
            <a:avLst/>
          </a:prstGeom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xmlns="" id="{4B637D89-8D49-404E-BA2B-5628E17EDA20}"/>
              </a:ext>
            </a:extLst>
          </p:cNvPr>
          <p:cNvSpPr/>
          <p:nvPr/>
        </p:nvSpPr>
        <p:spPr>
          <a:xfrm>
            <a:off x="1147372" y="3771496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64440298-E327-448A-8504-14A39ABF822C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2050" name="Picture 2" descr="Discrete approximation of the Gaussian kernels 3x3, 5x5, 7x7 | Download  Scientific Diagram">
            <a:extLst>
              <a:ext uri="{FF2B5EF4-FFF2-40B4-BE49-F238E27FC236}">
                <a16:creationId xmlns:a16="http://schemas.microsoft.com/office/drawing/2014/main" xmlns="" id="{196CC4B3-B391-40FB-9C4D-8F807DF2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93" y="1218457"/>
            <a:ext cx="4151996" cy="14214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2.3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Bilateral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9x9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filter with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sigmaColor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and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sigmaSpace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57" y="2816954"/>
            <a:ext cx="2830530" cy="1592173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xmlns="" id="{B322F879-2C65-4F6D-B6AA-E6C09FCE2B00}"/>
              </a:ext>
            </a:extLst>
          </p:cNvPr>
          <p:cNvSpPr/>
          <p:nvPr/>
        </p:nvSpPr>
        <p:spPr>
          <a:xfrm rot="5400000">
            <a:off x="6392162" y="456885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FC20895-5C2C-4773-A113-AC4C1894D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258" y="4892634"/>
            <a:ext cx="2830530" cy="1710061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4C0A0C79-0E46-4F7E-8A91-B360EE970E9B}"/>
              </a:ext>
            </a:extLst>
          </p:cNvPr>
          <p:cNvSpPr/>
          <p:nvPr/>
        </p:nvSpPr>
        <p:spPr>
          <a:xfrm>
            <a:off x="1137212" y="4659980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18C331F5-61DA-4AB1-A832-8CB9E7A4726E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A46EAFF8-EA1F-448E-81B3-403DE33CB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530" y="1171273"/>
            <a:ext cx="2214333" cy="1585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09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xmlns="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marR="0" lvl="0" indent="-194905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3.1 Gaussian Blur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xmlns="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a color image, “Chihiro.jpg”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1)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5, p.109 ~ p.115</a:t>
                </a:r>
              </a:p>
              <a:p>
                <a:pPr marL="898525" lvl="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generate Gaussian Filter:</a:t>
                </a: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−1,−1)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Sub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</a:rPr>
                  <a:t>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0.332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blipFill>
                <a:blip r:embed="rId2"/>
                <a:stretch>
                  <a:fillRect l="-1014" t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1EC3C-C8E4-445C-AE28-7DE9FE90BBAB}"/>
              </a:ext>
            </a:extLst>
          </p:cNvPr>
          <p:cNvSpPr/>
          <p:nvPr/>
        </p:nvSpPr>
        <p:spPr>
          <a:xfrm>
            <a:off x="904458" y="757711"/>
            <a:ext cx="5950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Convert the color image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into a grayscale image, then smooth it 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Gaussian smoothing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filter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). 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4712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EC855879-0378-4EAB-9823-B3CF89620BF7}"/>
                </a:ext>
              </a:extLst>
            </p:cNvPr>
            <p:cNvSpPr/>
            <p:nvPr/>
          </p:nvSpPr>
          <p:spPr>
            <a:xfrm>
              <a:off x="465513" y="2651760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B5F3A2FF-9C0D-4119-A3E5-899D8A5EDE99}"/>
              </a:ext>
            </a:extLst>
          </p:cNvPr>
          <p:cNvGrpSpPr/>
          <p:nvPr/>
        </p:nvGrpSpPr>
        <p:grpSpPr>
          <a:xfrm>
            <a:off x="117118" y="4542379"/>
            <a:ext cx="8909764" cy="1848939"/>
            <a:chOff x="0" y="4850155"/>
            <a:chExt cx="8909764" cy="1848939"/>
          </a:xfrm>
        </p:grpSpPr>
        <p:pic>
          <p:nvPicPr>
            <p:cNvPr id="11" name="圖片 10" descr="一張含有 建築物, 街道, 填滿, 束 的圖片&#10;&#10;自動產生的描述">
              <a:extLst>
                <a:ext uri="{FF2B5EF4-FFF2-40B4-BE49-F238E27FC236}">
                  <a16:creationId xmlns:a16="http://schemas.microsoft.com/office/drawing/2014/main" xmlns="" id="{B59BEC13-CA07-430D-B4A5-13FE6144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61084"/>
              <a:ext cx="2700000" cy="1462500"/>
            </a:xfrm>
            <a:prstGeom prst="rect">
              <a:avLst/>
            </a:prstGeom>
          </p:spPr>
        </p:pic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xmlns="" id="{6EFD4AA2-BB30-4D9F-A972-60AA62CC430C}"/>
                </a:ext>
              </a:extLst>
            </p:cNvPr>
            <p:cNvSpPr/>
            <p:nvPr/>
          </p:nvSpPr>
          <p:spPr>
            <a:xfrm rot="16200000">
              <a:off x="2740343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 descr="一張含有 相片, 正面, 男人, 女性 的圖片&#10;&#10;自動產生的描述">
              <a:extLst>
                <a:ext uri="{FF2B5EF4-FFF2-40B4-BE49-F238E27FC236}">
                  <a16:creationId xmlns:a16="http://schemas.microsoft.com/office/drawing/2014/main" xmlns="" id="{628B379D-6D39-41A4-BC13-9DCFB6C7B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4"/>
            <a:stretch/>
          </p:blipFill>
          <p:spPr>
            <a:xfrm>
              <a:off x="3104882" y="4861083"/>
              <a:ext cx="2700000" cy="1462501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xmlns="" id="{BCADC9C2-E3C6-46B7-9B9C-082A07353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4"/>
            <a:stretch/>
          </p:blipFill>
          <p:spPr>
            <a:xfrm>
              <a:off x="6209764" y="4850155"/>
              <a:ext cx="2700000" cy="1462502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AB6DA77D-1D7B-4C5B-A0A7-7E4B55F2B259}"/>
                </a:ext>
              </a:extLst>
            </p:cNvPr>
            <p:cNvSpPr/>
            <p:nvPr/>
          </p:nvSpPr>
          <p:spPr>
            <a:xfrm>
              <a:off x="706234" y="6329762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Chihiro.jpg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83C999A6-1E1F-42FD-A925-FE5C7B63180E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35236901-30F9-4871-AB09-1EB3D021A38A}"/>
                </a:ext>
              </a:extLst>
            </p:cNvPr>
            <p:cNvSpPr/>
            <p:nvPr/>
          </p:nvSpPr>
          <p:spPr>
            <a:xfrm>
              <a:off x="6742873" y="631265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Gaussian Blur</a:t>
              </a:r>
              <a:endParaRPr lang="zh-TW" altLang="en-US" dirty="0"/>
            </a:p>
          </p:txBody>
        </p:sp>
        <p:sp>
          <p:nvSpPr>
            <p:cNvPr id="23" name="箭號: 向下 22">
              <a:extLst>
                <a:ext uri="{FF2B5EF4-FFF2-40B4-BE49-F238E27FC236}">
                  <a16:creationId xmlns:a16="http://schemas.microsoft.com/office/drawing/2014/main" xmlns="" id="{438AB31D-BC1A-4B6E-98A2-6503F05CF731}"/>
                </a:ext>
              </a:extLst>
            </p:cNvPr>
            <p:cNvSpPr/>
            <p:nvPr/>
          </p:nvSpPr>
          <p:spPr>
            <a:xfrm rot="16200000">
              <a:off x="5845225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94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xmlns="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3.2 Sobel X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xmlns="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the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 result of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2)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898525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If the image can not be show, please normalize the result to 0~255.</a:t>
            </a: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vertical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X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EC855879-0378-4EAB-9823-B3CF89620BF7}"/>
                </a:ext>
              </a:extLst>
            </p:cNvPr>
            <p:cNvSpPr/>
            <p:nvPr/>
          </p:nvSpPr>
          <p:spPr>
            <a:xfrm>
              <a:off x="461462" y="2966244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xmlns="" id="{C9D832AC-56BA-411F-BC11-BD4F025F3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"/>
          <a:stretch/>
        </p:blipFill>
        <p:spPr>
          <a:xfrm>
            <a:off x="433194" y="3820027"/>
            <a:ext cx="2700000" cy="14625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pic>
        <p:nvPicPr>
          <p:cNvPr id="10" name="圖片 9" descr="一張含有 相片, 建築物, 舊, 直立的 的圖片&#10;&#10;自動產生的描述">
            <a:extLst>
              <a:ext uri="{FF2B5EF4-FFF2-40B4-BE49-F238E27FC236}">
                <a16:creationId xmlns:a16="http://schemas.microsoft.com/office/drawing/2014/main" xmlns="" id="{C694B4CF-748E-433C-BDD2-E84674D2C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8"/>
          <a:stretch/>
        </p:blipFill>
        <p:spPr>
          <a:xfrm>
            <a:off x="6030812" y="3820027"/>
            <a:ext cx="2700000" cy="146533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xmlns="" id="{D9D7DEC0-AEAF-4FD8-AC86-A5838BA8E89C}"/>
              </a:ext>
            </a:extLst>
          </p:cNvPr>
          <p:cNvSpPr/>
          <p:nvPr/>
        </p:nvSpPr>
        <p:spPr>
          <a:xfrm rot="16200000">
            <a:off x="4419905" y="3770429"/>
            <a:ext cx="324196" cy="27000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xmlns="" id="{0E438BDF-33C1-438D-8285-2C766D2314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xmlns="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xmlns="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xmlns="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7E3EB26B-2D6B-4E37-91EB-E9217464D88F}"/>
              </a:ext>
            </a:extLst>
          </p:cNvPr>
          <p:cNvSpPr txBox="1"/>
          <p:nvPr/>
        </p:nvSpPr>
        <p:spPr>
          <a:xfrm>
            <a:off x="4019106" y="4650175"/>
            <a:ext cx="11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Sobel 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154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xmlns="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3.3 Sobel Y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xmlns="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Given: the result of 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3)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898525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If the image can not be show, please normalize the result to 0~255.</a:t>
            </a: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horizontal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Y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EC855879-0378-4EAB-9823-B3CF89620BF7}"/>
                </a:ext>
              </a:extLst>
            </p:cNvPr>
            <p:cNvSpPr/>
            <p:nvPr/>
          </p:nvSpPr>
          <p:spPr>
            <a:xfrm>
              <a:off x="461462" y="3280729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xmlns="" id="{C9D832AC-56BA-411F-BC11-BD4F025F3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"/>
          <a:stretch/>
        </p:blipFill>
        <p:spPr>
          <a:xfrm>
            <a:off x="433194" y="3820027"/>
            <a:ext cx="2700000" cy="14625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xmlns="" id="{D9D7DEC0-AEAF-4FD8-AC86-A5838BA8E89C}"/>
              </a:ext>
            </a:extLst>
          </p:cNvPr>
          <p:cNvSpPr/>
          <p:nvPr/>
        </p:nvSpPr>
        <p:spPr>
          <a:xfrm rot="16200000">
            <a:off x="4419905" y="3770429"/>
            <a:ext cx="324196" cy="27000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0" name="表格 28">
            <a:extLst>
              <a:ext uri="{FF2B5EF4-FFF2-40B4-BE49-F238E27FC236}">
                <a16:creationId xmlns:a16="http://schemas.microsoft.com/office/drawing/2014/main" xmlns="" id="{57E0FEFA-075E-43FE-9BF1-9DCD3599B4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xmlns="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xmlns="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xmlns="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63384601"/>
                  </a:ext>
                </a:extLst>
              </a:tr>
            </a:tbl>
          </a:graphicData>
        </a:graphic>
      </p:graphicFrame>
      <p:pic>
        <p:nvPicPr>
          <p:cNvPr id="11" name="圖片 10" descr="一張含有 室外, 建築物, 汽車, 貨車 的圖片&#10;&#10;自動產生的描述">
            <a:extLst>
              <a:ext uri="{FF2B5EF4-FFF2-40B4-BE49-F238E27FC236}">
                <a16:creationId xmlns:a16="http://schemas.microsoft.com/office/drawing/2014/main" xmlns="" id="{847EC074-D63F-4733-A19D-462C7B3A0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/>
          <a:stretch/>
        </p:blipFill>
        <p:spPr>
          <a:xfrm>
            <a:off x="6010806" y="3818342"/>
            <a:ext cx="2700000" cy="14641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4B412EBE-05EC-409B-B65E-2446BBA01BC7}"/>
              </a:ext>
            </a:extLst>
          </p:cNvPr>
          <p:cNvSpPr txBox="1"/>
          <p:nvPr/>
        </p:nvSpPr>
        <p:spPr>
          <a:xfrm>
            <a:off x="4019106" y="4650175"/>
            <a:ext cx="11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Sobel 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407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xmlns="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3.4 Magnitude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xmlns="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The result of 3.2) Sobel X and 3.3) Sobel Y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4)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6, p.148 ~ 149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If the image can not be show, please normalize the result to 0~255.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000" i="1" ker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rad>
                  </m:oMath>
                </a14:m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blipFill>
                <a:blip r:embed="rId2"/>
                <a:stretch>
                  <a:fillRect l="-1195" t="-1522" b="-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Magnitude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the results of 3.2) Sobel X and 3.3) Sobel Y to calculate the magnitude.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EC855879-0378-4EAB-9823-B3CF89620BF7}"/>
                </a:ext>
              </a:extLst>
            </p:cNvPr>
            <p:cNvSpPr/>
            <p:nvPr/>
          </p:nvSpPr>
          <p:spPr>
            <a:xfrm>
              <a:off x="461462" y="3595213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xmlns="" id="{865B9EAC-60B7-43FB-8E6E-EC95631533D4}"/>
              </a:ext>
            </a:extLst>
          </p:cNvPr>
          <p:cNvGrpSpPr/>
          <p:nvPr/>
        </p:nvGrpSpPr>
        <p:grpSpPr>
          <a:xfrm>
            <a:off x="370576" y="3274304"/>
            <a:ext cx="6901424" cy="3665353"/>
            <a:chOff x="370576" y="3274304"/>
            <a:chExt cx="6901424" cy="366535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2F76A94C-C4B7-42C1-A782-2CB66B9157CB}"/>
                </a:ext>
              </a:extLst>
            </p:cNvPr>
            <p:cNvSpPr/>
            <p:nvPr/>
          </p:nvSpPr>
          <p:spPr>
            <a:xfrm>
              <a:off x="1244292" y="657032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Y</a:t>
              </a:r>
              <a:endParaRPr lang="zh-TW" altLang="en-US" dirty="0"/>
            </a:p>
          </p:txBody>
        </p:sp>
        <p:pic>
          <p:nvPicPr>
            <p:cNvPr id="16" name="圖片 15" descr="一張含有 相片, 建築物, 舊, 直立的 的圖片&#10;&#10;自動產生的描述">
              <a:extLst>
                <a:ext uri="{FF2B5EF4-FFF2-40B4-BE49-F238E27FC236}">
                  <a16:creationId xmlns:a16="http://schemas.microsoft.com/office/drawing/2014/main" xmlns="" id="{45BA1CB5-97B3-42FF-99F5-63FD4B3F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8"/>
            <a:stretch/>
          </p:blipFill>
          <p:spPr>
            <a:xfrm>
              <a:off x="370576" y="3274304"/>
              <a:ext cx="2700000" cy="146533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E8760E9F-0675-4A54-8A2C-84D85DA84610}"/>
                </a:ext>
              </a:extLst>
            </p:cNvPr>
            <p:cNvSpPr/>
            <p:nvPr/>
          </p:nvSpPr>
          <p:spPr>
            <a:xfrm>
              <a:off x="1224286" y="4736806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X</a:t>
              </a:r>
              <a:endParaRPr lang="zh-TW" altLang="en-US" dirty="0"/>
            </a:p>
          </p:txBody>
        </p:sp>
        <p:pic>
          <p:nvPicPr>
            <p:cNvPr id="10" name="圖片 9" descr="一張含有 室外, 圍欄, 建築物, 相片 的圖片&#10;&#10;自動產生的描述">
              <a:extLst>
                <a:ext uri="{FF2B5EF4-FFF2-40B4-BE49-F238E27FC236}">
                  <a16:creationId xmlns:a16="http://schemas.microsoft.com/office/drawing/2014/main" xmlns="" id="{BCB6C50F-238C-44F8-B682-787DEBDDC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8"/>
            <a:stretch/>
          </p:blipFill>
          <p:spPr>
            <a:xfrm>
              <a:off x="4572000" y="4188805"/>
              <a:ext cx="2700000" cy="1465332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DD14BEB2-6E42-4471-991C-63DCA6CFB888}"/>
                </a:ext>
              </a:extLst>
            </p:cNvPr>
            <p:cNvSpPr/>
            <p:nvPr/>
          </p:nvSpPr>
          <p:spPr>
            <a:xfrm>
              <a:off x="5291058" y="5653564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Magnitude</a:t>
              </a:r>
              <a:endParaRPr lang="zh-TW" altLang="en-US" dirty="0"/>
            </a:p>
          </p:txBody>
        </p: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xmlns="" id="{1B729933-17B6-4524-A21B-D06566A30596}"/>
                </a:ext>
              </a:extLst>
            </p:cNvPr>
            <p:cNvSpPr/>
            <p:nvPr/>
          </p:nvSpPr>
          <p:spPr>
            <a:xfrm rot="16200000">
              <a:off x="4127784" y="4704829"/>
              <a:ext cx="324196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1D2B8C8D-0CBC-43BC-B6EA-EC01440CA272}"/>
                </a:ext>
              </a:extLst>
            </p:cNvPr>
            <p:cNvSpPr/>
            <p:nvPr/>
          </p:nvSpPr>
          <p:spPr>
            <a:xfrm rot="5400000">
              <a:off x="3121427" y="4825543"/>
              <a:ext cx="1837113" cy="19950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939017C1-7C78-4AFF-A113-C1D8AE29E682}"/>
                </a:ext>
              </a:extLst>
            </p:cNvPr>
            <p:cNvSpPr/>
            <p:nvPr/>
          </p:nvSpPr>
          <p:spPr>
            <a:xfrm>
              <a:off x="3136051" y="4006738"/>
              <a:ext cx="804180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148E0395-0676-42D9-B196-A9E1EB9F0405}"/>
                </a:ext>
              </a:extLst>
            </p:cNvPr>
            <p:cNvSpPr/>
            <p:nvPr/>
          </p:nvSpPr>
          <p:spPr>
            <a:xfrm>
              <a:off x="3123222" y="5662451"/>
              <a:ext cx="817009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 descr="一張含有 室外, 建築物, 汽車, 貨車 的圖片&#10;&#10;自動產生的描述">
            <a:extLst>
              <a:ext uri="{FF2B5EF4-FFF2-40B4-BE49-F238E27FC236}">
                <a16:creationId xmlns:a16="http://schemas.microsoft.com/office/drawing/2014/main" xmlns="" id="{CA0709B8-BEDA-47C6-8701-7E7756C026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/>
          <a:stretch/>
        </p:blipFill>
        <p:spPr>
          <a:xfrm>
            <a:off x="356718" y="5083570"/>
            <a:ext cx="2700000" cy="14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xmlns="" id="{51A4CDA7-7F6C-433B-8439-797921C77F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4.1 Transforms: Rotation, Scaling, Translation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EB77070A-6FF4-4DB5-B60F-59DC491B1B19}"/>
              </a:ext>
            </a:extLst>
          </p:cNvPr>
          <p:cNvSpPr txBox="1"/>
          <p:nvPr/>
        </p:nvSpPr>
        <p:spPr>
          <a:xfrm>
            <a:off x="-1" y="542375"/>
            <a:ext cx="895387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Given: “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Parrot.png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Q: 1) Click button “4. Transformation”,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Parrot.png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should be showed.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indent="-6286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2) Please rotate, scale and translate the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 parrot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(as image below) with following parameters (</a:t>
            </a:r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entered in the GUI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28650" indent="-628650"/>
            <a:r>
              <a:rPr lang="en-US" altLang="zh-TW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(1) Angle = 30</a:t>
            </a:r>
            <a:r>
              <a:rPr lang="en-US" altLang="zh-TW" sz="1600" baseline="30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</a:t>
            </a:r>
            <a:r>
              <a:rPr lang="en-US" altLang="zh-TW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counter</a:t>
            </a:r>
            <a:r>
              <a:rPr lang="en-US" altLang="zh-TW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-clockwise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)</a:t>
            </a:r>
          </a:p>
          <a:p>
            <a:pPr marL="628650" indent="-628650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(2) Scale = 0.9,</a:t>
            </a:r>
          </a:p>
          <a:p>
            <a:pPr marL="628650" indent="-628650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(3) Translation with: </a:t>
            </a:r>
          </a:p>
          <a:p>
            <a:pPr marL="2689225" lvl="7">
              <a:buFont typeface="Wingdings" panose="05000000000000000000" pitchFamily="2" charset="2"/>
              <a:buChar char="n"/>
            </a:pP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Xnew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</a:t>
            </a:r>
            <a:r>
              <a:rPr lang="en-US" altLang="zh-TW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old</a:t>
            </a:r>
            <a:r>
              <a:rPr lang="en-US" altLang="zh-TW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+ 200 pixels = 160 + 200 = 360</a:t>
            </a:r>
          </a:p>
          <a:p>
            <a:pPr marL="2689225" lvl="7">
              <a:buFont typeface="Wingdings" panose="05000000000000000000" pitchFamily="2" charset="2"/>
              <a:buChar char="n"/>
            </a:pP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Ynew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</a:t>
            </a:r>
            <a:r>
              <a:rPr lang="en-US" altLang="zh-TW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old</a:t>
            </a:r>
            <a:r>
              <a:rPr lang="en-US" altLang="zh-TW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+ 300 pixels = 84 + 300 = 384</a:t>
            </a:r>
          </a:p>
          <a:p>
            <a:pPr marL="2689225" lvl="7"/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 (160, 84) is center of yellow parrot image	</a:t>
            </a:r>
          </a:p>
          <a:p>
            <a:pPr marL="2689225" lvl="7"/>
            <a:r>
              <a:rPr lang="en-US" altLang="zh-TW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/>
                <a:cs typeface="Arial"/>
                <a:sym typeface="Arial"/>
              </a:rPr>
              <a:t>Hint: </a:t>
            </a: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12, (p.407 ~ 412)</a:t>
            </a:r>
            <a:b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		python: </a:t>
            </a:r>
            <a:r>
              <a:rPr lang="en-US" altLang="zh-TW" kern="0" dirty="0" err="1">
                <a:latin typeface="Consolas" panose="020B0609020204030204" pitchFamily="49" charset="0"/>
                <a:cs typeface="Arial" panose="020B0604020202020204" pitchFamily="34" charset="0"/>
                <a:sym typeface="Calibri"/>
              </a:rPr>
              <a:t>cv.warpAffine</a:t>
            </a: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EX: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1AAE00C7-CDB1-4C98-9636-3AFD9DBC0E80}"/>
              </a:ext>
            </a:extLst>
          </p:cNvPr>
          <p:cNvSpPr txBox="1"/>
          <p:nvPr/>
        </p:nvSpPr>
        <p:spPr>
          <a:xfrm>
            <a:off x="7689385" y="357709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出題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Jimmy)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4AF765F-208B-4ED9-935A-B831AEB2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4" y="4266471"/>
            <a:ext cx="1952625" cy="21145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CC70E28D-9BDE-477D-A44B-C1F3D3C5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74" y="4150823"/>
            <a:ext cx="3227938" cy="22638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56B51DF8-A4D5-4F51-9AD6-799327D0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144" y="4150822"/>
            <a:ext cx="3227939" cy="2263842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xmlns="" id="{84A78F8D-9C7C-4338-9033-B499ACF5017C}"/>
              </a:ext>
            </a:extLst>
          </p:cNvPr>
          <p:cNvCxnSpPr/>
          <p:nvPr/>
        </p:nvCxnSpPr>
        <p:spPr>
          <a:xfrm>
            <a:off x="2232343" y="4266471"/>
            <a:ext cx="3429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5D8D630F-154A-4E35-89BA-174A074294E6}"/>
              </a:ext>
            </a:extLst>
          </p:cNvPr>
          <p:cNvCxnSpPr>
            <a:cxnSpLocks/>
          </p:cNvCxnSpPr>
          <p:nvPr/>
        </p:nvCxnSpPr>
        <p:spPr>
          <a:xfrm>
            <a:off x="2332874" y="4150822"/>
            <a:ext cx="0" cy="2528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xmlns="" id="{9B9F5DD8-C497-462D-883C-1CC09F1FD58A}"/>
              </a:ext>
            </a:extLst>
          </p:cNvPr>
          <p:cNvSpPr/>
          <p:nvPr/>
        </p:nvSpPr>
        <p:spPr>
          <a:xfrm>
            <a:off x="2890838" y="4543425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185F6397-F3C3-423F-93E3-1DF7AEF9AC38}"/>
              </a:ext>
            </a:extLst>
          </p:cNvPr>
          <p:cNvSpPr txBox="1"/>
          <p:nvPr/>
        </p:nvSpPr>
        <p:spPr>
          <a:xfrm>
            <a:off x="2884805" y="4499609"/>
            <a:ext cx="10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 (160, 84)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xmlns="" id="{FFD2E824-6A41-4845-A826-60629976B1A8}"/>
              </a:ext>
            </a:extLst>
          </p:cNvPr>
          <p:cNvCxnSpPr>
            <a:cxnSpLocks/>
          </p:cNvCxnSpPr>
          <p:nvPr/>
        </p:nvCxnSpPr>
        <p:spPr>
          <a:xfrm>
            <a:off x="2919413" y="4278380"/>
            <a:ext cx="0" cy="260283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xmlns="" id="{D31E6A3D-E03A-45CE-B344-4E2ACCDC29D0}"/>
              </a:ext>
            </a:extLst>
          </p:cNvPr>
          <p:cNvCxnSpPr>
            <a:cxnSpLocks/>
          </p:cNvCxnSpPr>
          <p:nvPr/>
        </p:nvCxnSpPr>
        <p:spPr>
          <a:xfrm>
            <a:off x="2355734" y="4566284"/>
            <a:ext cx="535104" cy="954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xmlns="" id="{2750A3AE-E80D-4C18-ACA5-E780EBBF8E67}"/>
              </a:ext>
            </a:extLst>
          </p:cNvPr>
          <p:cNvCxnSpPr/>
          <p:nvPr/>
        </p:nvCxnSpPr>
        <p:spPr>
          <a:xfrm>
            <a:off x="5667884" y="4266471"/>
            <a:ext cx="3429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xmlns="" id="{A6AD7F71-FE51-419E-B0F0-C5944D602826}"/>
              </a:ext>
            </a:extLst>
          </p:cNvPr>
          <p:cNvCxnSpPr>
            <a:cxnSpLocks/>
          </p:cNvCxnSpPr>
          <p:nvPr/>
        </p:nvCxnSpPr>
        <p:spPr>
          <a:xfrm>
            <a:off x="5768415" y="4150822"/>
            <a:ext cx="0" cy="2528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D6FD6297-E810-419D-B5E1-06BE147ACF5C}"/>
              </a:ext>
            </a:extLst>
          </p:cNvPr>
          <p:cNvSpPr txBox="1"/>
          <p:nvPr/>
        </p:nvSpPr>
        <p:spPr>
          <a:xfrm>
            <a:off x="7377167" y="4939175"/>
            <a:ext cx="10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C’ (360, 384)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xmlns="" id="{1F3F5763-F9BE-4D38-8B65-D86E8603DBA0}"/>
              </a:ext>
            </a:extLst>
          </p:cNvPr>
          <p:cNvCxnSpPr>
            <a:cxnSpLocks/>
          </p:cNvCxnSpPr>
          <p:nvPr/>
        </p:nvCxnSpPr>
        <p:spPr>
          <a:xfrm flipH="1">
            <a:off x="7398246" y="4284672"/>
            <a:ext cx="1780" cy="792278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xmlns="" id="{B373CE57-8B18-44C1-88D5-777F4E830EB1}"/>
              </a:ext>
            </a:extLst>
          </p:cNvPr>
          <p:cNvCxnSpPr>
            <a:cxnSpLocks/>
          </p:cNvCxnSpPr>
          <p:nvPr/>
        </p:nvCxnSpPr>
        <p:spPr>
          <a:xfrm>
            <a:off x="5780675" y="5100534"/>
            <a:ext cx="1596492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xmlns="" id="{79AA370C-4CD4-4370-8959-74615AD05AA0}"/>
              </a:ext>
            </a:extLst>
          </p:cNvPr>
          <p:cNvSpPr/>
          <p:nvPr/>
        </p:nvSpPr>
        <p:spPr>
          <a:xfrm>
            <a:off x="7377167" y="507767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xmlns="" id="{B223CBCF-DF59-434F-86D0-59626F6B901E}"/>
              </a:ext>
            </a:extLst>
          </p:cNvPr>
          <p:cNvCxnSpPr>
            <a:cxnSpLocks/>
          </p:cNvCxnSpPr>
          <p:nvPr/>
        </p:nvCxnSpPr>
        <p:spPr>
          <a:xfrm>
            <a:off x="7043738" y="5453507"/>
            <a:ext cx="1012031" cy="0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xmlns="" id="{D449CF48-AA6A-4C08-99E3-2B18133DD128}"/>
              </a:ext>
            </a:extLst>
          </p:cNvPr>
          <p:cNvCxnSpPr>
            <a:cxnSpLocks/>
          </p:cNvCxnSpPr>
          <p:nvPr/>
        </p:nvCxnSpPr>
        <p:spPr>
          <a:xfrm flipV="1">
            <a:off x="7100888" y="5177375"/>
            <a:ext cx="661987" cy="376389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弧形 41">
            <a:extLst>
              <a:ext uri="{FF2B5EF4-FFF2-40B4-BE49-F238E27FC236}">
                <a16:creationId xmlns:a16="http://schemas.microsoft.com/office/drawing/2014/main" xmlns="" id="{3571FC8B-DD57-4EBE-8831-186CFB92CF4D}"/>
              </a:ext>
            </a:extLst>
          </p:cNvPr>
          <p:cNvSpPr/>
          <p:nvPr/>
        </p:nvSpPr>
        <p:spPr>
          <a:xfrm>
            <a:off x="7375386" y="5391774"/>
            <a:ext cx="47500" cy="104151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xmlns="" id="{26A7CEF4-98E7-480B-AB66-F8B1DB996043}"/>
              </a:ext>
            </a:extLst>
          </p:cNvPr>
          <p:cNvSpPr txBox="1"/>
          <p:nvPr/>
        </p:nvSpPr>
        <p:spPr>
          <a:xfrm>
            <a:off x="7471874" y="5249704"/>
            <a:ext cx="388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FF00"/>
                </a:solidFill>
              </a:rPr>
              <a:t>30</a:t>
            </a:r>
            <a:r>
              <a:rPr lang="en-US" altLang="zh-TW" sz="1000" baseline="30000" dirty="0">
                <a:solidFill>
                  <a:srgbClr val="FFFF00"/>
                </a:solidFill>
              </a:rPr>
              <a:t>o</a:t>
            </a:r>
            <a:endParaRPr lang="zh-TW" altLang="en-US" sz="1000" baseline="30000" dirty="0">
              <a:solidFill>
                <a:srgbClr val="FFFF0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xmlns="" id="{3CFDE695-0516-4770-ADCD-CDA0B82DEDBC}"/>
              </a:ext>
            </a:extLst>
          </p:cNvPr>
          <p:cNvSpPr txBox="1"/>
          <p:nvPr/>
        </p:nvSpPr>
        <p:spPr>
          <a:xfrm>
            <a:off x="3812876" y="3831138"/>
            <a:ext cx="164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Yellow parrot image</a:t>
            </a:r>
            <a:endParaRPr lang="zh-TW" altLang="en-US" sz="1400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xmlns="" id="{2F176821-C540-476F-8EBA-565313060C26}"/>
              </a:ext>
            </a:extLst>
          </p:cNvPr>
          <p:cNvCxnSpPr>
            <a:stCxn id="44" idx="1"/>
          </p:cNvCxnSpPr>
          <p:nvPr/>
        </p:nvCxnSpPr>
        <p:spPr>
          <a:xfrm flipH="1">
            <a:off x="3209026" y="3985027"/>
            <a:ext cx="603850" cy="39709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xmlns="" id="{1EB02D24-25DF-404A-B944-E163F1E16564}"/>
              </a:ext>
            </a:extLst>
          </p:cNvPr>
          <p:cNvSpPr txBox="1"/>
          <p:nvPr/>
        </p:nvSpPr>
        <p:spPr>
          <a:xfrm>
            <a:off x="3354877" y="6377344"/>
            <a:ext cx="1293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 image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xmlns="" id="{60BC5FF0-A36A-43BA-B8BF-133E000C5B5B}"/>
              </a:ext>
            </a:extLst>
          </p:cNvPr>
          <p:cNvSpPr txBox="1"/>
          <p:nvPr/>
        </p:nvSpPr>
        <p:spPr>
          <a:xfrm>
            <a:off x="6709378" y="6380208"/>
            <a:ext cx="1680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After transformation</a:t>
            </a:r>
            <a:endParaRPr lang="zh-TW" altLang="en-US" sz="1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46995" y="388036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5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xmlns="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Kevin)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xmlns="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661852"/>
            <a:ext cx="8703401" cy="5974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2 /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image show and write)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3.1.1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chart drawing)</a:t>
            </a: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Very Deep Convolutional Networks for Large-Scale Image Recognition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(Cifar10)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ithelp.ithome.com.tw/upload/images/20171206/20001976yeCo1PvE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1795793"/>
            <a:ext cx="4690366" cy="35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118992" y="240453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input(224x224x3)</a:t>
            </a:r>
            <a:endParaRPr lang="zh-TW" altLang="en-US" sz="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25008" y="2723065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input(112x112x64)</a:t>
            </a:r>
            <a:endParaRPr lang="zh-TW" altLang="en-US" sz="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30416" y="3072262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input(56x56x128)</a:t>
            </a:r>
            <a:endParaRPr lang="zh-TW" altLang="en-US" sz="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5824" y="327112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input(28x28x256)</a:t>
            </a:r>
            <a:endParaRPr lang="zh-TW" altLang="en-US" sz="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141840" y="33578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input(14x14x512)</a:t>
            </a:r>
            <a:endParaRPr lang="zh-TW" altLang="en-US" sz="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238917" y="2815398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flatten</a:t>
            </a:r>
            <a:endParaRPr lang="zh-TW" altLang="en-US" sz="600" dirty="0"/>
          </a:p>
        </p:txBody>
      </p:sp>
      <p:cxnSp>
        <p:nvCxnSpPr>
          <p:cNvPr id="16" name="直線單箭頭接點 15"/>
          <p:cNvCxnSpPr>
            <a:stCxn id="15" idx="2"/>
          </p:cNvCxnSpPr>
          <p:nvPr/>
        </p:nvCxnSpPr>
        <p:spPr>
          <a:xfrm>
            <a:off x="7691925" y="3000064"/>
            <a:ext cx="453008" cy="54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931024" y="377752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66350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17093" y="387085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28843" y="37785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334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460258" y="4543006"/>
            <a:ext cx="33449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10</a:t>
            </a:r>
            <a:endParaRPr lang="zh-TW" alt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308011"/>
            <a:ext cx="1755373" cy="20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32585" y="53456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33266" y="53202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15464" y="2070503"/>
            <a:ext cx="428688" cy="24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5.1	Load Cifar10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dataset and randomly show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%)</a:t>
            </a: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</a:t>
            </a:r>
            <a:r>
              <a:rPr lang="en-US" altLang="zh-TW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%)</a:t>
            </a: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5.3	Construct and show your model structure. </a:t>
            </a:r>
            <a:r>
              <a:rPr lang="en-US" altLang="zh-TW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(You can use available architecture provided by ML framework to build your model)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%)</a:t>
            </a: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88" y="3063866"/>
            <a:ext cx="1837146" cy="7436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E450797C-9333-4566-88F8-63678AFCC45D}"/>
              </a:ext>
            </a:extLst>
          </p:cNvPr>
          <p:cNvSpPr txBox="1"/>
          <p:nvPr/>
        </p:nvSpPr>
        <p:spPr>
          <a:xfrm>
            <a:off x="7955279" y="1375374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0" name="Picture 2" descr="一張含有 窗戶, 坐, 城市, 公車 的圖片&#10;&#10;自動產生的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87" y="905790"/>
            <a:ext cx="5875625" cy="1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523" y="2374697"/>
            <a:ext cx="79494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Label:                     cat                                </a:t>
            </a:r>
            <a:r>
              <a:rPr lang="en-US" altLang="zh-TW" sz="1100" dirty="0" smtClean="0"/>
              <a:t>             </a:t>
            </a:r>
            <a:r>
              <a:rPr lang="en-US" altLang="zh-TW" sz="1100" dirty="0"/>
              <a:t>ship                                 </a:t>
            </a:r>
            <a:r>
              <a:rPr lang="en-US" altLang="zh-TW" sz="1100" dirty="0" smtClean="0"/>
              <a:t>    </a:t>
            </a:r>
            <a:r>
              <a:rPr lang="en-US" altLang="zh-TW" sz="1100" dirty="0" err="1"/>
              <a:t>ship</a:t>
            </a:r>
            <a:r>
              <a:rPr lang="en-US" altLang="zh-TW" sz="1100" dirty="0"/>
              <a:t>                          </a:t>
            </a:r>
            <a:r>
              <a:rPr lang="en-US" altLang="zh-TW" sz="1100" dirty="0" smtClean="0"/>
              <a:t>            </a:t>
            </a:r>
            <a:r>
              <a:rPr lang="en-US" altLang="zh-TW" sz="1100" dirty="0"/>
              <a:t>airplane                            …         </a:t>
            </a:r>
          </a:p>
          <a:p>
            <a:r>
              <a:rPr lang="en-US" altLang="zh-TW" sz="1100" dirty="0"/>
              <a:t/>
            </a:r>
            <a:br>
              <a:rPr lang="en-US" altLang="zh-TW" sz="1100" dirty="0"/>
            </a:br>
            <a:endParaRPr lang="zh-TW" altLang="en-US" sz="11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77" y="4455269"/>
            <a:ext cx="3961388" cy="23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637947" y="4343944"/>
            <a:ext cx="1456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 airplane</a:t>
            </a:r>
          </a:p>
          <a:p>
            <a:r>
              <a:rPr lang="en-US" altLang="zh-TW" dirty="0"/>
              <a:t>1 automobile</a:t>
            </a:r>
          </a:p>
          <a:p>
            <a:r>
              <a:rPr lang="en-US" altLang="zh-TW" dirty="0"/>
              <a:t>2 bird	</a:t>
            </a:r>
          </a:p>
          <a:p>
            <a:r>
              <a:rPr lang="en-US" altLang="zh-TW" dirty="0"/>
              <a:t>3 cat	</a:t>
            </a:r>
          </a:p>
          <a:p>
            <a:r>
              <a:rPr lang="en-US" altLang="zh-TW" dirty="0"/>
              <a:t>4 deer	</a:t>
            </a:r>
          </a:p>
          <a:p>
            <a:r>
              <a:rPr lang="en-US" altLang="zh-TW" dirty="0"/>
              <a:t>5 dog	</a:t>
            </a:r>
          </a:p>
          <a:p>
            <a:r>
              <a:rPr lang="en-US" altLang="zh-TW" dirty="0"/>
              <a:t>6 frog	</a:t>
            </a:r>
          </a:p>
          <a:p>
            <a:r>
              <a:rPr lang="en-US" altLang="zh-TW" dirty="0"/>
              <a:t>7 horse	</a:t>
            </a:r>
          </a:p>
          <a:p>
            <a:r>
              <a:rPr lang="en-US" altLang="zh-TW" dirty="0"/>
              <a:t>8 ship	</a:t>
            </a:r>
          </a:p>
          <a:p>
            <a:r>
              <a:rPr lang="en-US" altLang="zh-TW" dirty="0"/>
              <a:t>9 truck</a:t>
            </a:r>
            <a:endParaRPr lang="zh-TW" altLang="en-US" dirty="0"/>
          </a:p>
        </p:txBody>
      </p:sp>
      <p:cxnSp>
        <p:nvCxnSpPr>
          <p:cNvPr id="15" name="肘形接點 14"/>
          <p:cNvCxnSpPr>
            <a:endCxn id="5" idx="3"/>
          </p:cNvCxnSpPr>
          <p:nvPr/>
        </p:nvCxnSpPr>
        <p:spPr>
          <a:xfrm rot="5400000">
            <a:off x="5860728" y="2893807"/>
            <a:ext cx="4806926" cy="3401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save your model and take a screenshot of your training loss and accuracy.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%)</a:t>
            </a: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5.4, let us choose one image from test images, inference the image, show image and estimate the image as following.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%)</a:t>
            </a: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3E2EE2EE-78C4-4CEF-9EFC-77E989F52C11}"/>
              </a:ext>
            </a:extLst>
          </p:cNvPr>
          <p:cNvSpPr txBox="1"/>
          <p:nvPr/>
        </p:nvSpPr>
        <p:spPr>
          <a:xfrm>
            <a:off x="5712880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27" y="1151725"/>
            <a:ext cx="3411553" cy="25586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3" y="4592680"/>
            <a:ext cx="2086266" cy="695422"/>
          </a:xfrm>
          <a:prstGeom prst="rect">
            <a:avLst/>
          </a:prstGeom>
        </p:spPr>
      </p:pic>
      <p:pic>
        <p:nvPicPr>
          <p:cNvPr id="3077" name="Picture 5" descr="一張含有 朦朧, 相片, 黑色, 貓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26" y="4589008"/>
            <a:ext cx="2268992" cy="226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一張含有 螢幕擷取畫面 的圖片&#10;&#10;自動產生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22" y="4246358"/>
            <a:ext cx="3482189" cy="2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xmlns="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(1/2</a:t>
            </a: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7" y="776267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</a:t>
            </a:r>
            <a:r>
              <a:rPr lang="en-US" dirty="0" smtClean="0"/>
              <a:t>=&gt;</a:t>
            </a:r>
            <a:r>
              <a:rPr lang="en-US" altLang="zh-TW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:59:59,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altLang="zh-TW" dirty="0" smtClean="0">
                <a:solidFill>
                  <a:srgbClr val="FF0000"/>
                </a:solidFill>
              </a:rPr>
              <a:t>20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altLang="zh-TW" dirty="0" smtClean="0">
                <a:solidFill>
                  <a:srgbClr val="FF0000"/>
                </a:solidFill>
              </a:rPr>
              <a:t>O5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(Thu.)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No </a:t>
            </a:r>
            <a:r>
              <a:rPr lang="en-US" dirty="0"/>
              <a:t>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Upload/Homework/OpenCv_Hw1</a:t>
            </a:r>
            <a:endParaRPr lang="en-US" dirty="0">
              <a:solidFill>
                <a:srgbClr val="FF0000"/>
              </a:solidFill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User ID: opencvdl20</a:t>
            </a:r>
            <a:r>
              <a:rPr lang="en-US" altLang="zh-TW" dirty="0">
                <a:solidFill>
                  <a:srgbClr val="0070C0"/>
                </a:solidFill>
              </a:rPr>
              <a:t>20</a:t>
            </a:r>
            <a:r>
              <a:rPr lang="en-US" dirty="0">
                <a:solidFill>
                  <a:srgbClr val="0070C0"/>
                </a:solidFill>
              </a:rPr>
              <a:t> 	Password: opencvdl20</a:t>
            </a:r>
            <a:r>
              <a:rPr lang="en-US" altLang="zh-TW" dirty="0">
                <a:solidFill>
                  <a:srgbClr val="0070C0"/>
                </a:solidFill>
              </a:rPr>
              <a:t>20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</a:t>
            </a:r>
            <a:r>
              <a:rPr lang="en-US" dirty="0" smtClean="0"/>
              <a:t>_V1.rar</a:t>
            </a:r>
            <a:endParaRPr lang="en-US" dirty="0"/>
          </a:p>
          <a:p>
            <a:pPr lvl="5" indent="-185738"/>
            <a:r>
              <a:rPr lang="en-US" dirty="0"/>
              <a:t>If you want to update your file, you should update your version to be </a:t>
            </a:r>
            <a:r>
              <a:rPr lang="en-US" dirty="0" smtClean="0"/>
              <a:t>V2</a:t>
            </a:r>
            <a:r>
              <a:rPr lang="en-US" dirty="0"/>
              <a:t>, ex: Hw1_F71234567_林小明</a:t>
            </a:r>
            <a:r>
              <a:rPr lang="en-US" dirty="0" smtClean="0"/>
              <a:t>_V2.rar</a:t>
            </a:r>
            <a:endParaRPr lang="en-US" dirty="0"/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xmlns="" id="{E693A50F-A2F1-4243-A447-D5660768781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01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" y="6551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2" y="675239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Python (recommended)</a:t>
            </a:r>
          </a:p>
          <a:p>
            <a:pPr lvl="1"/>
            <a:r>
              <a:rPr lang="en-US" altLang="zh-TW" sz="2000" dirty="0"/>
              <a:t>Python 3.7 (</a:t>
            </a:r>
            <a:r>
              <a:rPr lang="en-US" altLang="zh-TW" sz="2000" dirty="0">
                <a:hlinkClick r:id="rId3"/>
              </a:rPr>
              <a:t>https://www.python.org/downloads/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opencv</a:t>
            </a:r>
            <a:r>
              <a:rPr lang="en-US" altLang="zh-TW" sz="2000" dirty="0"/>
              <a:t>-</a:t>
            </a:r>
            <a:r>
              <a:rPr lang="en-US" altLang="zh-TW" sz="2000" dirty="0" err="1"/>
              <a:t>contrib</a:t>
            </a:r>
            <a:r>
              <a:rPr lang="en-US" altLang="zh-TW" sz="2000" dirty="0"/>
              <a:t>-python (3.4.2.17)</a:t>
            </a:r>
          </a:p>
          <a:p>
            <a:pPr lvl="1"/>
            <a:r>
              <a:rPr lang="en-US" altLang="zh-TW" sz="2000" dirty="0"/>
              <a:t>Matplotlib 3.1.1</a:t>
            </a:r>
          </a:p>
          <a:p>
            <a:pPr lvl="1"/>
            <a:r>
              <a:rPr lang="en-US" altLang="zh-TW" sz="2000" dirty="0"/>
              <a:t>UI framework: pyqt5 (5.15.1)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zh-TW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Processing	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Load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File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Separation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/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Flipping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Smoothing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(7%) Median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filter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(7%) Gaussian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blur 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 (6%) Bilateral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filter 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Edge Detection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(5%) Gaussian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Blur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(5%) Sobel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3.3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(5%) Sobel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3.4 </a:t>
            </a:r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(5%) Magnitude </a:t>
            </a:r>
            <a:endParaRPr lang="en-US" altLang="zh-TW" sz="1400" dirty="0"/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Transforms: 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4.1 </a:t>
            </a:r>
            <a:r>
              <a:rPr lang="en-US" altLang="zh-TW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(7%) Rotation,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4.2 </a:t>
            </a:r>
            <a:r>
              <a:rPr lang="en-US" altLang="zh-TW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(7%) Scaling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4.3 </a:t>
            </a:r>
            <a:r>
              <a:rPr lang="en-US" altLang="zh-TW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(6%) Translation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zh-TW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Training Cifar-10 Classifier Using VGG16</a:t>
            </a:r>
          </a:p>
          <a:p>
            <a:pPr marL="266700" lvl="1" indent="0">
              <a:lnSpc>
                <a:spcPct val="100000"/>
              </a:lnSpc>
              <a:buNone/>
            </a:pPr>
            <a:endParaRPr lang="en-US" altLang="zh-TW" sz="14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xmlns="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CB5DCF5D-72D2-4E6B-A5F5-3BCA16136602}"/>
              </a:ext>
            </a:extLst>
          </p:cNvPr>
          <p:cNvSpPr txBox="1"/>
          <p:nvPr/>
        </p:nvSpPr>
        <p:spPr>
          <a:xfrm>
            <a:off x="3113034" y="5477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46EA356C-A0FF-4A54-8DE5-DCC4A87DB81A}"/>
              </a:ext>
            </a:extLst>
          </p:cNvPr>
          <p:cNvSpPr txBox="1"/>
          <p:nvPr/>
        </p:nvSpPr>
        <p:spPr>
          <a:xfrm>
            <a:off x="3113034" y="220907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0EAC8C3D-883C-41D6-9E1B-6B2B35289AC1}"/>
              </a:ext>
            </a:extLst>
          </p:cNvPr>
          <p:cNvSpPr txBox="1"/>
          <p:nvPr/>
        </p:nvSpPr>
        <p:spPr>
          <a:xfrm>
            <a:off x="3113034" y="353361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Shan</a:t>
            </a:r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F5812C8E-3153-4E98-BD0D-3EA22247DC1D}"/>
              </a:ext>
            </a:extLst>
          </p:cNvPr>
          <p:cNvSpPr txBox="1"/>
          <p:nvPr/>
        </p:nvSpPr>
        <p:spPr>
          <a:xfrm>
            <a:off x="7361883" y="452405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D777875A-B7B1-40FA-BC59-B45A39066199}"/>
              </a:ext>
            </a:extLst>
          </p:cNvPr>
          <p:cNvSpPr txBox="1"/>
          <p:nvPr/>
        </p:nvSpPr>
        <p:spPr>
          <a:xfrm>
            <a:off x="7361883" y="487790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Kevin)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1F328F0-D219-4A1C-98B2-BE86EE1D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17" y="1520410"/>
            <a:ext cx="4333115" cy="250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D82C8D63-AA30-45B6-B91D-8C29D3B9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0" y="2332979"/>
            <a:ext cx="3286125" cy="3952875"/>
          </a:xfrm>
          <a:prstGeom prst="rect">
            <a:avLst/>
          </a:prstGeom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2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xfrm>
            <a:off x="2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“Uncle_Roger.jpg” image</a:t>
            </a:r>
          </a:p>
          <a:p>
            <a:pPr marL="355600" indent="-2413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(Uncle_Roger.jpg)</a:t>
            </a:r>
          </a:p>
          <a:p>
            <a:pPr marL="355600" indent="-2413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2) Show the height and width of the image in </a:t>
            </a:r>
            <a:r>
              <a:rPr lang="en-US" altLang="zh-TW" sz="2000" b="1" dirty="0">
                <a:latin typeface="Arial"/>
                <a:ea typeface="Arial"/>
                <a:cs typeface="Arial"/>
                <a:sym typeface="Arial"/>
              </a:rPr>
              <a:t>console mode</a:t>
            </a:r>
            <a:endParaRPr lang="zh-TW" altLang="zh-TW"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5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F56B7BB-22ED-4F3E-A455-80E89AF83B6E}"/>
              </a:ext>
            </a:extLst>
          </p:cNvPr>
          <p:cNvSpPr/>
          <p:nvPr/>
        </p:nvSpPr>
        <p:spPr>
          <a:xfrm>
            <a:off x="1268041" y="3264652"/>
            <a:ext cx="1716459" cy="50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2C1A3C8-E139-4040-AF4A-0488B93F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34" y="2491769"/>
            <a:ext cx="4183452" cy="25749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12379C2A-AC28-486C-BA09-FB589B64C0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92" b="-1"/>
          <a:stretch/>
        </p:blipFill>
        <p:spPr>
          <a:xfrm>
            <a:off x="4636836" y="5066673"/>
            <a:ext cx="1914795" cy="60384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1C34D660-8956-43D8-A651-0C4C78C455D9}"/>
              </a:ext>
            </a:extLst>
          </p:cNvPr>
          <p:cNvSpPr txBox="1"/>
          <p:nvPr/>
        </p:nvSpPr>
        <p:spPr>
          <a:xfrm>
            <a:off x="826363" y="6569263"/>
            <a:ext cx="73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圖片出處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Youtuber </a:t>
            </a:r>
            <a:r>
              <a:rPr lang="en-US" altLang="zh-TW" sz="1200" u="sng" dirty="0"/>
              <a:t>Uncle Roger </a:t>
            </a:r>
            <a:r>
              <a:rPr lang="en-US" altLang="zh-TW" sz="1200" dirty="0"/>
              <a:t>(https://www.youtube.com/channel/UCVjlpEjEY9GpksqbEesJnNA)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960F542-2EB3-4810-BCE5-2C10BEFAD25C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09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CD5EAE54-CD35-47E9-9AD5-12B80E72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4" y="2366171"/>
            <a:ext cx="3286125" cy="3952875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</a:t>
            </a:r>
            <a:r>
              <a:rPr lang="en-US" altLang="zh-TW" sz="2800" b="1" dirty="0">
                <a:latin typeface="Arial"/>
                <a:cs typeface="Arial"/>
              </a:rPr>
              <a:t>Separation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“Flower.jpg”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Extract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3 separated channels.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3 new windows to show result images.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39">
            <a:extLst>
              <a:ext uri="{FF2B5EF4-FFF2-40B4-BE49-F238E27FC236}">
                <a16:creationId xmlns:a16="http://schemas.microsoft.com/office/drawing/2014/main" xmlns="" id="{B8DC6562-D898-4B62-A00C-1BDC47DB0925}"/>
              </a:ext>
            </a:extLst>
          </p:cNvPr>
          <p:cNvSpPr/>
          <p:nvPr/>
        </p:nvSpPr>
        <p:spPr>
          <a:xfrm rot="5400000">
            <a:off x="5958726" y="4061251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DA0897D-81A0-4DEB-B474-EBDD2617D02B}"/>
              </a:ext>
            </a:extLst>
          </p:cNvPr>
          <p:cNvSpPr/>
          <p:nvPr/>
        </p:nvSpPr>
        <p:spPr>
          <a:xfrm>
            <a:off x="966403" y="3978699"/>
            <a:ext cx="1687897" cy="45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EBE263C-AE67-4ACB-8811-30B1FC4B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20" y="2201382"/>
            <a:ext cx="1396782" cy="16651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F7962BC-C33A-43BA-92F2-F2BBD34D1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996" y="4545860"/>
            <a:ext cx="1396782" cy="16651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AEAF425A-4CAF-4492-BC0B-6FB8032F1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412" y="4545860"/>
            <a:ext cx="1396782" cy="1665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C580E16E-C441-42E7-805B-D22935997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519" y="4545860"/>
            <a:ext cx="1396782" cy="1665159"/>
          </a:xfrm>
          <a:prstGeom prst="rect">
            <a:avLst/>
          </a:prstGeom>
        </p:spPr>
      </p:pic>
      <p:sp>
        <p:nvSpPr>
          <p:cNvPr id="15" name="Shape 139">
            <a:extLst>
              <a:ext uri="{FF2B5EF4-FFF2-40B4-BE49-F238E27FC236}">
                <a16:creationId xmlns:a16="http://schemas.microsoft.com/office/drawing/2014/main" xmlns="" id="{81DD55FC-A1C5-4114-8684-3645EC54C329}"/>
              </a:ext>
            </a:extLst>
          </p:cNvPr>
          <p:cNvSpPr/>
          <p:nvPr/>
        </p:nvSpPr>
        <p:spPr>
          <a:xfrm rot="7636796">
            <a:off x="5081089" y="4021386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6" name="Shape 139">
            <a:extLst>
              <a:ext uri="{FF2B5EF4-FFF2-40B4-BE49-F238E27FC236}">
                <a16:creationId xmlns:a16="http://schemas.microsoft.com/office/drawing/2014/main" xmlns="" id="{BB929C66-F05F-4F38-BBCD-8518567A5A69}"/>
              </a:ext>
            </a:extLst>
          </p:cNvPr>
          <p:cNvSpPr/>
          <p:nvPr/>
        </p:nvSpPr>
        <p:spPr>
          <a:xfrm rot="2987630">
            <a:off x="6936705" y="3990014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DFB824CE-6067-4259-B543-E41AA0FCDD5D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42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125E6984-3C96-47E0-A1C1-92E2862A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3" y="2622430"/>
            <a:ext cx="2718177" cy="3269691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2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idx="1"/>
          </p:nvPr>
        </p:nvSpPr>
        <p:spPr>
          <a:xfrm>
            <a:off x="53886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“Uncle_Roger.jpg”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(Uncle_Roger.jpg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en-US" altLang="zh-TW" sz="2000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en-US" alt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106DDA-268B-48B0-A671-BAE936BC113F}"/>
              </a:ext>
            </a:extLst>
          </p:cNvPr>
          <p:cNvSpPr/>
          <p:nvPr/>
        </p:nvSpPr>
        <p:spPr>
          <a:xfrm>
            <a:off x="812092" y="4488473"/>
            <a:ext cx="1423108" cy="413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2773C24-25F2-4304-8676-4EA9471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497" y="3830759"/>
            <a:ext cx="2970233" cy="18281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6AF4E7AB-5E51-4939-9FC6-D46C6BAF7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614" y="3830760"/>
            <a:ext cx="2970233" cy="1828170"/>
          </a:xfrm>
          <a:prstGeom prst="rect">
            <a:avLst/>
          </a:prstGeom>
        </p:spPr>
      </p:pic>
      <p:sp>
        <p:nvSpPr>
          <p:cNvPr id="7" name="向右箭號 1">
            <a:extLst>
              <a:ext uri="{FF2B5EF4-FFF2-40B4-BE49-F238E27FC236}">
                <a16:creationId xmlns:a16="http://schemas.microsoft.com/office/drawing/2014/main" xmlns="" id="{33FAA608-CA27-44AA-944D-9CEBBD368CD2}"/>
              </a:ext>
            </a:extLst>
          </p:cNvPr>
          <p:cNvSpPr/>
          <p:nvPr/>
        </p:nvSpPr>
        <p:spPr>
          <a:xfrm>
            <a:off x="5793254" y="4819547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D2F5D867-ADD1-4477-934F-CC8B16C0268B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452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B9333E16-74DB-496C-9F5B-7986EF0D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2" y="3444560"/>
            <a:ext cx="2718177" cy="3269691"/>
          </a:xfrm>
          <a:prstGeom prst="rect">
            <a:avLst/>
          </a:prstGeom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idx="1"/>
          </p:nvPr>
        </p:nvSpPr>
        <p:spPr>
          <a:xfrm>
            <a:off x="52747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“Uncle_Roger.jpg”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(Uncle_Roger.jpg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>
                <a:latin typeface="Consolas" panose="020B0609020204030204" pitchFamily="49" charset="0"/>
              </a:rPr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weights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/>
              <a:t>cv2.createTrackbar(...) for Python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sz="quarter" idx="12"/>
          </p:nvPr>
        </p:nvSpPr>
        <p:spPr>
          <a:xfrm>
            <a:off x="7419197" y="6619309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5F52B2E-1B56-4D39-BF0D-5C8C8049770C}"/>
              </a:ext>
            </a:extLst>
          </p:cNvPr>
          <p:cNvSpPr/>
          <p:nvPr/>
        </p:nvSpPr>
        <p:spPr>
          <a:xfrm>
            <a:off x="798141" y="5897831"/>
            <a:ext cx="1411660" cy="422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1C9A345-F99E-4484-9CA7-98AD9870C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98" y="3019109"/>
            <a:ext cx="2478268" cy="17090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04ED7C9-1623-482B-87AF-DBD771892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531" y="3074330"/>
            <a:ext cx="2449722" cy="17090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321E68BC-C663-4A1D-A3FC-F19650C1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318" y="5043318"/>
            <a:ext cx="2474639" cy="1709025"/>
          </a:xfrm>
          <a:prstGeom prst="rect">
            <a:avLst/>
          </a:prstGeom>
        </p:spPr>
      </p:pic>
      <p:sp>
        <p:nvSpPr>
          <p:cNvPr id="163" name="Shape 163"/>
          <p:cNvSpPr/>
          <p:nvPr/>
        </p:nvSpPr>
        <p:spPr>
          <a:xfrm>
            <a:off x="5995888" y="5207000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5" name="Shape 165"/>
          <p:cNvSpPr/>
          <p:nvPr/>
        </p:nvSpPr>
        <p:spPr>
          <a:xfrm>
            <a:off x="8651424" y="3245832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440587" y="3211282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 rot="2996566">
            <a:off x="4401373" y="482220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 rot="7680673">
            <a:off x="7118218" y="484742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D766B8D2-7D3B-41B0-9183-AEE7A94F09C9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19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2.1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Median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7703" y="536543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7x7 median filter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53" y="2430348"/>
            <a:ext cx="3189116" cy="17938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4137056-2B5D-4C08-B8B9-41D864249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953" y="4532714"/>
            <a:ext cx="3184032" cy="1923629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xmlns="" id="{B322F879-2C65-4F6D-B6AA-E6C09FCE2B00}"/>
              </a:ext>
            </a:extLst>
          </p:cNvPr>
          <p:cNvSpPr/>
          <p:nvPr/>
        </p:nvSpPr>
        <p:spPr>
          <a:xfrm rot="5400000">
            <a:off x="6427036" y="4308197"/>
            <a:ext cx="295864" cy="1531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xmlns="" id="{698CA353-5DBD-432D-B8B3-02E07862956E}"/>
              </a:ext>
            </a:extLst>
          </p:cNvPr>
          <p:cNvSpPr/>
          <p:nvPr/>
        </p:nvSpPr>
        <p:spPr>
          <a:xfrm>
            <a:off x="1142292" y="2876647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30808AB9-6160-4640-A516-4FD5804F81A9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026" name="Picture 2" descr="3.4. Median Blur">
            <a:extLst>
              <a:ext uri="{FF2B5EF4-FFF2-40B4-BE49-F238E27FC236}">
                <a16:creationId xmlns:a16="http://schemas.microsoft.com/office/drawing/2014/main" xmlns="" id="{702352C9-5AD1-4ED9-9F74-3AD83288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04" y="771859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0E573BEF-16E8-4306-B111-1C22AA1F522A}"/>
              </a:ext>
            </a:extLst>
          </p:cNvPr>
          <p:cNvSpPr txBox="1"/>
          <p:nvPr/>
        </p:nvSpPr>
        <p:spPr>
          <a:xfrm>
            <a:off x="5644467" y="1814083"/>
            <a:ext cx="201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Median filter example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21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650</TotalTime>
  <Words>980</Words>
  <Application>Microsoft Office PowerPoint</Application>
  <PresentationFormat>如螢幕大小 (4:3)</PresentationFormat>
  <Paragraphs>266</Paragraphs>
  <Slides>19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等线</vt:lpstr>
      <vt:lpstr>等线</vt:lpstr>
      <vt:lpstr>新細明體</vt:lpstr>
      <vt:lpstr>Arial</vt:lpstr>
      <vt:lpstr>Calibri</vt:lpstr>
      <vt:lpstr>Calibri Light</vt:lpstr>
      <vt:lpstr>Cambria Math</vt:lpstr>
      <vt:lpstr>Consolas</vt:lpstr>
      <vt:lpstr>Wingdings</vt:lpstr>
      <vt:lpstr>Office 佈景主題</vt:lpstr>
      <vt:lpstr>影像處理、電腦視覺及深度學習概論 (Introduction to Image Processing, Computer Vision and Deep Learning)  Homework 1</vt:lpstr>
      <vt:lpstr>Notice (1/2)</vt:lpstr>
      <vt:lpstr>Notice (2/2)</vt:lpstr>
      <vt:lpstr>Assignment scoring (Total: 100%)</vt:lpstr>
      <vt:lpstr>1.1 Load Image File </vt:lpstr>
      <vt:lpstr>1.2 Color Separation</vt:lpstr>
      <vt:lpstr>1.3 Image Flipping  </vt:lpstr>
      <vt:lpstr>1.4 Blending  </vt:lpstr>
      <vt:lpstr>2.1 Median filter</vt:lpstr>
      <vt:lpstr>2.2 Gaussian Blur</vt:lpstr>
      <vt:lpstr>2.3 Bilateral filter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rl</dc:creator>
  <cp:lastModifiedBy>jjlien</cp:lastModifiedBy>
  <cp:revision>76</cp:revision>
  <dcterms:created xsi:type="dcterms:W3CDTF">2020-09-25T03:15:31Z</dcterms:created>
  <dcterms:modified xsi:type="dcterms:W3CDTF">2020-10-15T14:39:05Z</dcterms:modified>
</cp:coreProperties>
</file>